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4" r:id="rId4"/>
    <p:sldId id="257" r:id="rId5"/>
    <p:sldId id="258" r:id="rId6"/>
    <p:sldId id="259" r:id="rId7"/>
    <p:sldId id="260" r:id="rId8"/>
    <p:sldId id="261" r:id="rId9"/>
    <p:sldId id="263" r:id="rId10"/>
    <p:sldId id="262" r:id="rId11"/>
    <p:sldId id="265" r:id="rId12"/>
    <p:sldId id="267" r:id="rId13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D9A3F-24E3-4502-A8FD-11A6FEB13363}" type="datetimeFigureOut">
              <a:rPr lang="hu-HU" smtClean="0"/>
              <a:t>2018. 03. 11.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C4BB4-38DB-4964-8070-0EE9CDE7F51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98845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D9A3F-24E3-4502-A8FD-11A6FEB13363}" type="datetimeFigureOut">
              <a:rPr lang="hu-HU" smtClean="0"/>
              <a:t>2018. 03. 11.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C4BB4-38DB-4964-8070-0EE9CDE7F51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93102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D9A3F-24E3-4502-A8FD-11A6FEB13363}" type="datetimeFigureOut">
              <a:rPr lang="hu-HU" smtClean="0"/>
              <a:t>2018. 03. 11.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C4BB4-38DB-4964-8070-0EE9CDE7F51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56115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D9A3F-24E3-4502-A8FD-11A6FEB13363}" type="datetimeFigureOut">
              <a:rPr lang="hu-HU" smtClean="0"/>
              <a:t>2018. 03. 11.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C4BB4-38DB-4964-8070-0EE9CDE7F51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1330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D9A3F-24E3-4502-A8FD-11A6FEB13363}" type="datetimeFigureOut">
              <a:rPr lang="hu-HU" smtClean="0"/>
              <a:t>2018. 03. 11.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C4BB4-38DB-4964-8070-0EE9CDE7F51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37624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D9A3F-24E3-4502-A8FD-11A6FEB13363}" type="datetimeFigureOut">
              <a:rPr lang="hu-HU" smtClean="0"/>
              <a:t>2018. 03. 11.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C4BB4-38DB-4964-8070-0EE9CDE7F51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33956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D9A3F-24E3-4502-A8FD-11A6FEB13363}" type="datetimeFigureOut">
              <a:rPr lang="hu-HU" smtClean="0"/>
              <a:t>2018. 03. 11.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C4BB4-38DB-4964-8070-0EE9CDE7F51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96101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D9A3F-24E3-4502-A8FD-11A6FEB13363}" type="datetimeFigureOut">
              <a:rPr lang="hu-HU" smtClean="0"/>
              <a:t>2018. 03. 11.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C4BB4-38DB-4964-8070-0EE9CDE7F51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43502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D9A3F-24E3-4502-A8FD-11A6FEB13363}" type="datetimeFigureOut">
              <a:rPr lang="hu-HU" smtClean="0"/>
              <a:t>2018. 03. 11.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C4BB4-38DB-4964-8070-0EE9CDE7F51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84712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D9A3F-24E3-4502-A8FD-11A6FEB13363}" type="datetimeFigureOut">
              <a:rPr lang="hu-HU" smtClean="0"/>
              <a:t>2018. 03. 11.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C4BB4-38DB-4964-8070-0EE9CDE7F51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26933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D9A3F-24E3-4502-A8FD-11A6FEB13363}" type="datetimeFigureOut">
              <a:rPr lang="hu-HU" smtClean="0"/>
              <a:t>2018. 03. 11.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C4BB4-38DB-4964-8070-0EE9CDE7F51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06943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1D9A3F-24E3-4502-A8FD-11A6FEB13363}" type="datetimeFigureOut">
              <a:rPr lang="hu-HU" smtClean="0"/>
              <a:t>2018. 03. 11.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0C4BB4-38DB-4964-8070-0EE9CDE7F51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58740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emf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>
                <a:latin typeface="Candara" panose="020E0502030303020204" pitchFamily="34" charset="0"/>
              </a:rPr>
              <a:t>Presbiterek- és szolgálattevők bibliaórája</a:t>
            </a:r>
            <a:endParaRPr lang="hu-HU" dirty="0">
              <a:latin typeface="Candara" panose="020E0502030303020204" pitchFamily="34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34421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9579"/>
          </a:xfrm>
        </p:spPr>
        <p:txBody>
          <a:bodyPr/>
          <a:lstStyle/>
          <a:p>
            <a:pPr algn="ctr"/>
            <a:r>
              <a:rPr lang="hu-HU" dirty="0" smtClean="0">
                <a:latin typeface="Candara" panose="020E0502030303020204" pitchFamily="34" charset="0"/>
              </a:rPr>
              <a:t>A cél I:</a:t>
            </a:r>
            <a:endParaRPr lang="hu-HU" dirty="0">
              <a:latin typeface="Candara" panose="020E0502030303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094704"/>
            <a:ext cx="10515600" cy="5396248"/>
          </a:xfrm>
        </p:spPr>
        <p:txBody>
          <a:bodyPr>
            <a:normAutofit fontScale="77500" lnSpcReduction="20000"/>
          </a:bodyPr>
          <a:lstStyle/>
          <a:p>
            <a:r>
              <a:rPr lang="hu-HU" dirty="0"/>
              <a:t>“Ő „adott” némelyeket apostolokul, másokat prófétákul, ismét másokat evangélistákul, vagy pásztorokul és tanítókul,</a:t>
            </a:r>
          </a:p>
          <a:p>
            <a:r>
              <a:rPr lang="hu-HU" dirty="0"/>
              <a:t>hogy felkészítse a szenteket a szolgálat végzésére, a Krisztus testének építésére,</a:t>
            </a:r>
          </a:p>
          <a:p>
            <a:r>
              <a:rPr lang="hu-HU" dirty="0"/>
              <a:t>míg eljutunk mindnyájan a hitnek és az Isten Fia megismerésének egységére, a </a:t>
            </a:r>
            <a:r>
              <a:rPr lang="hu-HU" dirty="0" smtClean="0"/>
              <a:t>felnőttkorra,a </a:t>
            </a:r>
            <a:r>
              <a:rPr lang="hu-HU" dirty="0"/>
              <a:t>Krisztus teljességét elérő nagykorúságra,</a:t>
            </a:r>
          </a:p>
          <a:p>
            <a:r>
              <a:rPr lang="hu-HU" dirty="0"/>
              <a:t>hogy többé ne legyünk kiskorúak, akik mindenféle tanítás szelében ide-oda hányódnak és sodródnak az emberek csalásától, </a:t>
            </a:r>
            <a:r>
              <a:rPr lang="hu-HU" dirty="0" smtClean="0"/>
              <a:t>tévútra </a:t>
            </a:r>
            <a:r>
              <a:rPr lang="hu-HU" dirty="0"/>
              <a:t>csábító ravaszságától; </a:t>
            </a:r>
          </a:p>
          <a:p>
            <a:r>
              <a:rPr lang="hu-HU" dirty="0"/>
              <a:t>hanem az igazsághoz ragaszkodva növekedjünk fel szeretetben mindenestől őhozzá, aki a fej, a Krisztus.”  (</a:t>
            </a:r>
            <a:r>
              <a:rPr lang="hu-HU" dirty="0" err="1"/>
              <a:t>Ef</a:t>
            </a:r>
            <a:r>
              <a:rPr lang="hu-HU" dirty="0"/>
              <a:t> 4:11-15</a:t>
            </a:r>
            <a:r>
              <a:rPr lang="hu-HU" dirty="0" smtClean="0"/>
              <a:t>)</a:t>
            </a:r>
          </a:p>
          <a:p>
            <a:endParaRPr lang="hu-HU" dirty="0"/>
          </a:p>
          <a:p>
            <a:r>
              <a:rPr lang="hu-HU" dirty="0" smtClean="0"/>
              <a:t>Krisztus nélkül csak fenntartunk, működtetünk. </a:t>
            </a:r>
          </a:p>
          <a:p>
            <a:r>
              <a:rPr lang="hu-HU" dirty="0" smtClean="0"/>
              <a:t>Progresszív emberek, munkatársak, akik égnek Krisztusért és ahol vannak, a legjobbat adják NEKI!</a:t>
            </a:r>
          </a:p>
          <a:p>
            <a:r>
              <a:rPr lang="hu-HU" u="sng" dirty="0" smtClean="0"/>
              <a:t>Minden szolgálat</a:t>
            </a:r>
            <a:r>
              <a:rPr lang="hu-HU" dirty="0" smtClean="0"/>
              <a:t>: takarítás, mosás, könyvterjesztés, pénzügyek kezelése, igehirdetés,</a:t>
            </a:r>
            <a:r>
              <a:rPr lang="hu-HU" dirty="0" smtClean="0"/>
              <a:t> </a:t>
            </a:r>
            <a:r>
              <a:rPr lang="hu-HU" dirty="0" smtClean="0"/>
              <a:t>hitoktatás, villanyszerelés, tervezés, imádság, számítógép-javítás, látogatás, fénymásolás, újságszerkesztés, stb. </a:t>
            </a:r>
            <a:r>
              <a:rPr lang="hu-HU" u="sng" dirty="0" smtClean="0"/>
              <a:t>Ha Krisztusért végezzük – Krisztus nélkül egyik sem szolgálat!</a:t>
            </a:r>
          </a:p>
          <a:p>
            <a:r>
              <a:rPr lang="hu-HU" dirty="0" smtClean="0"/>
              <a:t>Ő adott – engem is. A kérdés, hogy mire? Nincs céltalan élet…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53191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cél II: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Stratégia alkotása a gyülekezetünk életére nézve.</a:t>
            </a:r>
          </a:p>
          <a:p>
            <a:r>
              <a:rPr lang="hu-HU" dirty="0" smtClean="0"/>
              <a:t>Stratégia, cél nélkül céltalanná, esetlegessé válik a szolgálat (otthon is tervezünk: pénzügyeket (céltartalék, befektetés), jövőt, gyermekek tanulása, nyaralás, stb.</a:t>
            </a:r>
          </a:p>
          <a:p>
            <a:r>
              <a:rPr lang="hu-HU" dirty="0" smtClean="0"/>
              <a:t>Helyzetfelmérés/helyzetelemzés: kívülről nem látható! Benne kell lenni a gyülekezetben</a:t>
            </a:r>
          </a:p>
          <a:p>
            <a:r>
              <a:rPr lang="hu-HU" dirty="0" smtClean="0"/>
              <a:t>„Végső cél kitűzése”</a:t>
            </a:r>
          </a:p>
          <a:p>
            <a:r>
              <a:rPr lang="hu-HU" dirty="0" smtClean="0"/>
              <a:t>„Aprópénz”: lehetőségek felmérése, reális célok kitűzése hosszú- közép- és rövid távon, ezek ellenőrzése, kiigazítás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15850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274973"/>
            <a:ext cx="10515600" cy="639427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455. ének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914400"/>
            <a:ext cx="10515600" cy="5653825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AutoNum type="arabicPeriod"/>
            </a:pPr>
            <a:r>
              <a:rPr lang="hu-HU" dirty="0" smtClean="0"/>
              <a:t>Testvérek, menjünk bátran, hamar leszáll az éj, E földi pusztaságban Megállni nagy veszély. Hát merítsünk erőt A menny felé sietni, Nem állva megpihenni A boldog cél előtt. </a:t>
            </a:r>
          </a:p>
          <a:p>
            <a:pPr marL="0" indent="0">
              <a:buNone/>
            </a:pPr>
            <a:r>
              <a:rPr lang="hu-HU" dirty="0" smtClean="0"/>
              <a:t>2. A keskeny útra térünk, Ne rettentsen meg az; Ki elhívott, vezérünk, Tudjuk, hogy hű s igaz. Mint egykor Ő </a:t>
            </a:r>
            <a:r>
              <a:rPr lang="hu-HU" dirty="0" err="1" smtClean="0"/>
              <a:t>tevé</a:t>
            </a:r>
            <a:r>
              <a:rPr lang="hu-HU" dirty="0" smtClean="0"/>
              <a:t>, Most véle s benne bízva, Arcát ki-ki fordítsa A szent város felé. </a:t>
            </a:r>
          </a:p>
          <a:p>
            <a:pPr marL="0" indent="0">
              <a:buNone/>
            </a:pPr>
            <a:r>
              <a:rPr lang="hu-HU" dirty="0" smtClean="0"/>
              <a:t>3. Ó-emberünk ha szenved, Az jó nekünk, tudom; Ki vérnek, testnek enged, Az nem jár jó úton. A láthatót ne bánd, Csak rázd le, mi kötözne: Hadd törjön éned össze, Menvén halálon át. </a:t>
            </a:r>
          </a:p>
          <a:p>
            <a:pPr marL="0" indent="0">
              <a:buNone/>
            </a:pPr>
            <a:r>
              <a:rPr lang="hu-HU" dirty="0" smtClean="0"/>
              <a:t>4. Zarándok módra járva, Legyen kezünk üres; Csak terhet vesz magára, Ki pénzt, vagyont keres. Hadd gyűjtsön a világ, Mi tőle el se kérjük, Kevéssel is beérjük, Bennünket gond se bánt. </a:t>
            </a:r>
          </a:p>
          <a:p>
            <a:pPr marL="0" indent="0">
              <a:buNone/>
            </a:pPr>
            <a:r>
              <a:rPr lang="hu-HU" dirty="0" smtClean="0"/>
              <a:t>5. Az út el van hagyatva, Borítja sok tövis; nehéz emelni rajta Még a keresztet is. De egy út van csupán, Így hát előre bátran, Keresztül minden gáton, Hű Mesterünk után. </a:t>
            </a:r>
          </a:p>
          <a:p>
            <a:pPr marL="0" indent="0">
              <a:buNone/>
            </a:pPr>
            <a:r>
              <a:rPr lang="hu-HU" dirty="0" smtClean="0"/>
              <a:t>6. Úgy járunk itt, lenézve, Mint ismeretlenek; Sokan nem vesznek észre, Hangunk se hallva meg. De aki ránk figyel, Víg énekünket hallja. Szent reménység sugallja, Mit ajkunk énekel. </a:t>
            </a:r>
          </a:p>
          <a:p>
            <a:pPr marL="0" indent="0">
              <a:buNone/>
            </a:pPr>
            <a:r>
              <a:rPr lang="hu-HU" dirty="0" smtClean="0"/>
              <a:t>7. Ha botlanak a gyöngék, Segítsen az erős; Hordjuk, emeljük önként, Kin gyöngesége győz. Tartsunk jól össze hát, Tudjunk utolsók lenni, A bajt vállunkra venni E földi élten át.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341692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9579"/>
          </a:xfrm>
        </p:spPr>
        <p:txBody>
          <a:bodyPr/>
          <a:lstStyle/>
          <a:p>
            <a:r>
              <a:rPr lang="hu-HU" dirty="0" smtClean="0"/>
              <a:t>512. ének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094704"/>
            <a:ext cx="10515600" cy="5615189"/>
          </a:xfrm>
        </p:spPr>
        <p:txBody>
          <a:bodyPr>
            <a:normAutofit fontScale="85000" lnSpcReduction="20000"/>
          </a:bodyPr>
          <a:lstStyle/>
          <a:p>
            <a:r>
              <a:rPr lang="hu-HU" dirty="0" smtClean="0"/>
              <a:t> "Szólj, </a:t>
            </a:r>
            <a:r>
              <a:rPr lang="hu-HU" dirty="0" err="1" smtClean="0"/>
              <a:t>szólj</a:t>
            </a:r>
            <a:r>
              <a:rPr lang="hu-HU" dirty="0" smtClean="0"/>
              <a:t> hozzám, Uram, mert szolgád hallja szódat!" 1. "Szólj, </a:t>
            </a:r>
            <a:r>
              <a:rPr lang="hu-HU" dirty="0" err="1" smtClean="0"/>
              <a:t>szólj</a:t>
            </a:r>
            <a:r>
              <a:rPr lang="hu-HU" dirty="0" smtClean="0"/>
              <a:t> hozzám, Uram, mert szolgád hallja szódat!" Így mondom, mert magam rég annak érezem. Hadd járjak utadon, hadd várjam égi jódat Hű szívvel szüntelen, hű szívvel szüntelen. </a:t>
            </a:r>
          </a:p>
          <a:p>
            <a:r>
              <a:rPr lang="hu-HU" dirty="0" smtClean="0"/>
              <a:t>2. Adj lelkedből erőt, hogy értsem és szeressem Elrendelt utamat s minden parancsodat. Egy vágyat hagyj nekem: hogy halljam és kövessem Szent igazságodat, szent igazságodat. </a:t>
            </a:r>
          </a:p>
          <a:p>
            <a:r>
              <a:rPr lang="hu-HU" dirty="0" smtClean="0"/>
              <a:t>3. Nincs oly tudós sehol, ki megtanít utadra, A bölcs nem fejti meg törvényedet sosem; Te fejted meg nekünk, te, hű szíveknek Atyja, Kinek szavát lesem, kinek szavát lesem. </a:t>
            </a:r>
          </a:p>
          <a:p>
            <a:r>
              <a:rPr lang="hu-HU" dirty="0" smtClean="0"/>
              <a:t>4. Te nagy csodáidról bár fennszóval beszélnek És fennen hirdetik felséges rendedet, Ha nem te szólsz, Uram, a szó fülig ha érhet, De szívig nem mehet, de szívig nem mehet. </a:t>
            </a:r>
          </a:p>
          <a:p>
            <a:r>
              <a:rPr lang="hu-HU" dirty="0" smtClean="0"/>
              <a:t>5. Szólj, </a:t>
            </a:r>
            <a:r>
              <a:rPr lang="hu-HU" dirty="0" err="1" smtClean="0"/>
              <a:t>szólj</a:t>
            </a:r>
            <a:r>
              <a:rPr lang="hu-HU" dirty="0" smtClean="0"/>
              <a:t>, én Istenem! - szól hangodból a jóság, A lelkem megfeszül s a hallásban segít, És szódban meglelem az örökkévalóság Jó édességeit, jó édességeit. </a:t>
            </a:r>
          </a:p>
          <a:p>
            <a:r>
              <a:rPr lang="hu-HU" dirty="0" smtClean="0"/>
              <a:t>6. Szólj és csitítsd a bút, mert bú és kín gyötörnek, Szólj, hogy legyen szavad ír s </a:t>
            </a:r>
            <a:r>
              <a:rPr lang="hu-HU" dirty="0" err="1" smtClean="0"/>
              <a:t>gyó-</a:t>
            </a:r>
            <a:r>
              <a:rPr lang="hu-HU" dirty="0" smtClean="0"/>
              <a:t> </a:t>
            </a:r>
            <a:r>
              <a:rPr lang="hu-HU" dirty="0" err="1" smtClean="0"/>
              <a:t>gyító</a:t>
            </a:r>
            <a:r>
              <a:rPr lang="hu-HU" dirty="0" smtClean="0"/>
              <a:t> erő; Szólj, dicsőséged úgy még szebben tündökölhet, És mindörökre nő, és mindörökre nő. Dallam: Hannover, 1648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408211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>
                <a:latin typeface="Candara" panose="020E0502030303020204" pitchFamily="34" charset="0"/>
              </a:rPr>
              <a:t>Mi a célunk ezzel az alkalommal?</a:t>
            </a:r>
            <a:endParaRPr lang="hu-HU" dirty="0">
              <a:latin typeface="Candara" panose="020E0502030303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 smtClean="0"/>
              <a:t>Havonta egyszer tartjuk</a:t>
            </a:r>
          </a:p>
          <a:p>
            <a:r>
              <a:rPr lang="hu-HU" dirty="0" smtClean="0"/>
              <a:t>Egymásra hangolódás</a:t>
            </a:r>
          </a:p>
          <a:p>
            <a:r>
              <a:rPr lang="hu-HU" dirty="0" smtClean="0"/>
              <a:t>Közös igei megalapozás</a:t>
            </a:r>
          </a:p>
          <a:p>
            <a:r>
              <a:rPr lang="hu-HU" dirty="0" smtClean="0"/>
              <a:t>Az aktuális feladatok megbeszélése</a:t>
            </a:r>
          </a:p>
          <a:p>
            <a:r>
              <a:rPr lang="hu-HU" dirty="0" smtClean="0"/>
              <a:t>Stratégia készítés folyamatának része</a:t>
            </a:r>
          </a:p>
          <a:p>
            <a:r>
              <a:rPr lang="hu-HU" dirty="0" smtClean="0"/>
              <a:t>Két részből áll: igei és gyakorlati</a:t>
            </a:r>
          </a:p>
          <a:p>
            <a:pPr lvl="1"/>
            <a:r>
              <a:rPr lang="hu-HU" dirty="0" smtClean="0"/>
              <a:t>Igei rész:</a:t>
            </a:r>
          </a:p>
          <a:p>
            <a:pPr lvl="2"/>
            <a:r>
              <a:rPr lang="hu-HU" dirty="0" smtClean="0"/>
              <a:t>Minden alkalomra valaki készül egy igéből, ami neki sokat jelentett</a:t>
            </a:r>
          </a:p>
          <a:p>
            <a:pPr lvl="2"/>
            <a:r>
              <a:rPr lang="hu-HU" dirty="0" smtClean="0"/>
              <a:t>Átvenni a II. helvét hitvallást</a:t>
            </a:r>
          </a:p>
          <a:p>
            <a:pPr lvl="2"/>
            <a:r>
              <a:rPr lang="hu-HU" dirty="0" smtClean="0"/>
              <a:t>…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386639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16700"/>
          </a:xfrm>
        </p:spPr>
        <p:txBody>
          <a:bodyPr/>
          <a:lstStyle/>
          <a:p>
            <a:pPr algn="ctr"/>
            <a:r>
              <a:rPr lang="hu-HU" dirty="0" smtClean="0">
                <a:latin typeface="Candara" panose="020E0502030303020204" pitchFamily="34" charset="0"/>
              </a:rPr>
              <a:t>Mi jut az eszünkbe a képről?</a:t>
            </a:r>
            <a:endParaRPr lang="hu-HU" dirty="0">
              <a:latin typeface="Candara" panose="020E0502030303020204" pitchFamily="34" charset="0"/>
            </a:endParaRPr>
          </a:p>
        </p:txBody>
      </p:sp>
      <p:pic>
        <p:nvPicPr>
          <p:cNvPr id="4" name="Tartalom helye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171" y="1081826"/>
            <a:ext cx="6336406" cy="5602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192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>
                <a:latin typeface="Candara" panose="020E0502030303020204" pitchFamily="34" charset="0"/>
              </a:rPr>
              <a:t>Mi az egyház?</a:t>
            </a:r>
            <a:endParaRPr lang="hu-HU" dirty="0">
              <a:latin typeface="Candara" panose="020E0502030303020204" pitchFamily="34" charset="0"/>
            </a:endParaRP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8941" y="1661563"/>
            <a:ext cx="5520498" cy="4132340"/>
          </a:xfrm>
          <a:prstGeom prst="rect">
            <a:avLst/>
          </a:prstGeom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0324" y="1661563"/>
            <a:ext cx="6204363" cy="4132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9434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Miskolc-Tetemvári</a:t>
            </a:r>
            <a:r>
              <a:rPr lang="hu-HU" dirty="0" smtClean="0"/>
              <a:t> Református Egyházközség</a:t>
            </a:r>
            <a:endParaRPr lang="hu-HU" dirty="0"/>
          </a:p>
        </p:txBody>
      </p:sp>
      <p:pic>
        <p:nvPicPr>
          <p:cNvPr id="1026" name="Picture 2" descr="Képtalálat a következőre: „Deszkatemplom”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31" y="1372058"/>
            <a:ext cx="3225600" cy="2234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éptalálat a következőre: „deszkatemplom légi”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372058"/>
            <a:ext cx="5715000" cy="401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Képtalálat a következőre: „jókai mór református általános iskola miskolc”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36445"/>
            <a:ext cx="4562073" cy="3421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Kép 3"/>
          <p:cNvPicPr>
            <a:picLocks noChangeAspect="1"/>
          </p:cNvPicPr>
          <p:nvPr/>
        </p:nvPicPr>
        <p:blipFill rotWithShape="1">
          <a:blip r:embed="rId5"/>
          <a:srcRect l="3020" t="19281" r="812" b="20050"/>
          <a:stretch/>
        </p:blipFill>
        <p:spPr>
          <a:xfrm>
            <a:off x="4933258" y="3586765"/>
            <a:ext cx="3670479" cy="3271235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3490175" y="1372058"/>
            <a:ext cx="249850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Gyülekezet vagy intézmény?</a:t>
            </a:r>
          </a:p>
          <a:p>
            <a:pPr algn="ctr"/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Alkalmazottak vagy </a:t>
            </a:r>
            <a:r>
              <a:rPr lang="hu-H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szolgattevők</a:t>
            </a:r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ctr"/>
            <a:r>
              <a:rPr lang="hu-H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Szolgálatatás</a:t>
            </a:r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, működtetés vagy szolgálat?</a:t>
            </a:r>
            <a:endParaRPr lang="hu-H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8407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>
                <a:latin typeface="Candara" panose="020E0502030303020204" pitchFamily="34" charset="0"/>
              </a:rPr>
              <a:t>Amit teszünk/tennünk kell</a:t>
            </a:r>
            <a:endParaRPr lang="hu-HU" dirty="0">
              <a:latin typeface="Candara" panose="020E0502030303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 numCol="2">
            <a:normAutofit lnSpcReduction="10000"/>
          </a:bodyPr>
          <a:lstStyle/>
          <a:p>
            <a:r>
              <a:rPr lang="hu-HU" dirty="0" smtClean="0"/>
              <a:t>Műemlék templom fenntartás</a:t>
            </a:r>
          </a:p>
          <a:p>
            <a:r>
              <a:rPr lang="hu-HU" dirty="0" smtClean="0"/>
              <a:t>Gyülekezeti ház felújítás</a:t>
            </a:r>
          </a:p>
          <a:p>
            <a:r>
              <a:rPr lang="hu-HU" dirty="0" smtClean="0"/>
              <a:t>Parókia fenntartás, karbantartás</a:t>
            </a:r>
          </a:p>
          <a:p>
            <a:r>
              <a:rPr lang="hu-HU" dirty="0" smtClean="0"/>
              <a:t>Iskola fenntartás/működtetés</a:t>
            </a:r>
          </a:p>
          <a:p>
            <a:r>
              <a:rPr lang="hu-HU" dirty="0" smtClean="0"/>
              <a:t>Óvoda </a:t>
            </a:r>
            <a:r>
              <a:rPr lang="hu-HU" dirty="0" smtClean="0"/>
              <a:t>fenntartás/működtetés</a:t>
            </a:r>
          </a:p>
          <a:p>
            <a:r>
              <a:rPr lang="hu-HU" dirty="0" smtClean="0"/>
              <a:t>Temető fenntartás/üzemeltetés</a:t>
            </a:r>
            <a:endParaRPr lang="hu-HU" dirty="0" smtClean="0"/>
          </a:p>
          <a:p>
            <a:r>
              <a:rPr lang="hu-HU" i="1" dirty="0" smtClean="0"/>
              <a:t>Vezető lelkész,</a:t>
            </a:r>
            <a:r>
              <a:rPr lang="hu-HU" i="1" dirty="0" smtClean="0"/>
              <a:t> presbitérium</a:t>
            </a:r>
            <a:r>
              <a:rPr lang="hu-HU" i="1" dirty="0" smtClean="0"/>
              <a:t> </a:t>
            </a:r>
            <a:r>
              <a:rPr lang="hu-HU" i="1" dirty="0" smtClean="0"/>
              <a:t>és </a:t>
            </a:r>
            <a:r>
              <a:rPr lang="hu-HU" i="1" dirty="0" smtClean="0"/>
              <a:t>intézményi vezetés</a:t>
            </a:r>
          </a:p>
          <a:p>
            <a:endParaRPr lang="hu-HU" dirty="0"/>
          </a:p>
          <a:p>
            <a:r>
              <a:rPr lang="hu-HU" dirty="0" smtClean="0"/>
              <a:t>Misszió: </a:t>
            </a:r>
          </a:p>
          <a:p>
            <a:pPr lvl="1"/>
            <a:r>
              <a:rPr lang="hu-HU" dirty="0" smtClean="0"/>
              <a:t>Gyülekezeten belül</a:t>
            </a:r>
          </a:p>
          <a:p>
            <a:pPr lvl="1"/>
            <a:r>
              <a:rPr lang="hu-HU" dirty="0" smtClean="0"/>
              <a:t>Gyülekezeten kívül</a:t>
            </a:r>
          </a:p>
          <a:p>
            <a:pPr lvl="1"/>
            <a:r>
              <a:rPr lang="hu-HU" dirty="0" smtClean="0"/>
              <a:t>Iskolában</a:t>
            </a:r>
          </a:p>
          <a:p>
            <a:pPr lvl="1"/>
            <a:r>
              <a:rPr lang="hu-HU" dirty="0" smtClean="0"/>
              <a:t>Óvodában</a:t>
            </a:r>
          </a:p>
          <a:p>
            <a:pPr lvl="1"/>
            <a:r>
              <a:rPr lang="hu-HU" dirty="0" smtClean="0"/>
              <a:t>Diakónia</a:t>
            </a:r>
          </a:p>
          <a:p>
            <a:pPr lvl="1"/>
            <a:r>
              <a:rPr lang="hu-HU" dirty="0" smtClean="0"/>
              <a:t>Újságkiadás</a:t>
            </a:r>
          </a:p>
          <a:p>
            <a:pPr lvl="1"/>
            <a:r>
              <a:rPr lang="hu-HU" dirty="0" smtClean="0"/>
              <a:t>Hitoktatás</a:t>
            </a:r>
          </a:p>
          <a:p>
            <a:pPr marL="457200" lvl="1" indent="0">
              <a:buNone/>
            </a:pPr>
            <a:r>
              <a:rPr lang="hu-HU" i="1" dirty="0" smtClean="0"/>
              <a:t>Vezető lelkész, beosztott lelkészek, hitoktató, presbitérium és gyülekezeti tagok</a:t>
            </a:r>
          </a:p>
        </p:txBody>
      </p:sp>
    </p:spTree>
    <p:extLst>
      <p:ext uri="{BB962C8B-B14F-4D97-AF65-F5344CB8AC3E}">
        <p14:creationId xmlns:p14="http://schemas.microsoft.com/office/powerpoint/2010/main" val="154175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>
                <a:latin typeface="Candara" panose="020E0502030303020204" pitchFamily="34" charset="0"/>
              </a:rPr>
              <a:t>Nagy veszély:</a:t>
            </a:r>
            <a:endParaRPr lang="hu-HU" dirty="0">
              <a:latin typeface="Candara" panose="020E0502030303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 smtClean="0"/>
              <a:t>Intézménnyé, szolgáltatóvá lenni</a:t>
            </a:r>
          </a:p>
          <a:p>
            <a:r>
              <a:rPr lang="hu-HU" dirty="0" smtClean="0"/>
              <a:t>Fenntartani, renoválni, javítani, állagot óvni</a:t>
            </a:r>
          </a:p>
          <a:p>
            <a:r>
              <a:rPr lang="hu-HU" dirty="0" smtClean="0"/>
              <a:t>Menedzselni</a:t>
            </a:r>
          </a:p>
          <a:p>
            <a:r>
              <a:rPr lang="hu-HU" dirty="0" smtClean="0"/>
              <a:t>Rossz célokat megfogalmazni:</a:t>
            </a:r>
          </a:p>
          <a:p>
            <a:pPr lvl="1"/>
            <a:r>
              <a:rPr lang="hu-HU" dirty="0" smtClean="0"/>
              <a:t>Legyenek többen a templomban</a:t>
            </a:r>
          </a:p>
          <a:p>
            <a:pPr lvl="1"/>
            <a:r>
              <a:rPr lang="hu-HU" dirty="0" smtClean="0"/>
              <a:t>Legyen több a bevétel</a:t>
            </a:r>
          </a:p>
          <a:p>
            <a:pPr lvl="1"/>
            <a:r>
              <a:rPr lang="hu-HU" dirty="0" smtClean="0"/>
              <a:t>Legyen több a kirándulás</a:t>
            </a:r>
          </a:p>
          <a:p>
            <a:pPr lvl="1"/>
            <a:r>
              <a:rPr lang="hu-HU" dirty="0" smtClean="0"/>
              <a:t>Legyünk sikeresek</a:t>
            </a:r>
          </a:p>
          <a:p>
            <a:pPr lvl="1"/>
            <a:r>
              <a:rPr lang="hu-HU" dirty="0" smtClean="0"/>
              <a:t>Nyerjünk pályázatokat</a:t>
            </a:r>
          </a:p>
          <a:p>
            <a:pPr lvl="1"/>
            <a:r>
              <a:rPr lang="hu-HU" dirty="0" smtClean="0"/>
              <a:t>Legyünk jól láthatók, szerethetők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666853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>
                <a:latin typeface="Candara" panose="020E0502030303020204" pitchFamily="34" charset="0"/>
              </a:rPr>
              <a:t>Jézus Krisztus: gyere és kövess Engem</a:t>
            </a:r>
            <a:endParaRPr lang="hu-HU" dirty="0">
              <a:latin typeface="Candara" panose="020E0502030303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u-HU" dirty="0" smtClean="0"/>
              <a:t>Zakariás 4:6 – „Erre </a:t>
            </a:r>
            <a:r>
              <a:rPr lang="hu-HU" dirty="0"/>
              <a:t>ő így szólt hozzám: Az ÚR igéje ezt mondja </a:t>
            </a:r>
            <a:r>
              <a:rPr lang="hu-HU" dirty="0" err="1"/>
              <a:t>Zerubbábelnek</a:t>
            </a:r>
            <a:r>
              <a:rPr lang="hu-HU" dirty="0"/>
              <a:t>: Nem hatalommal és nem erőszakkal, hanem az én lelkemmel! - mondja a Seregek </a:t>
            </a:r>
            <a:r>
              <a:rPr lang="hu-HU" dirty="0" err="1"/>
              <a:t>URa</a:t>
            </a:r>
            <a:r>
              <a:rPr lang="hu-HU" dirty="0" smtClean="0"/>
              <a:t>.”</a:t>
            </a:r>
            <a:endParaRPr lang="hu-HU" dirty="0"/>
          </a:p>
          <a:p>
            <a:r>
              <a:rPr lang="hu-HU" dirty="0" smtClean="0"/>
              <a:t>Nem félek attól, hogy elmúlt az az idő, mikor ciki volt nem járni templomba!</a:t>
            </a:r>
          </a:p>
          <a:p>
            <a:r>
              <a:rPr lang="hu-HU" dirty="0" smtClean="0"/>
              <a:t>Jézus senkivel sem erőszakoskodott! Mindenkit(!) szeretettel hívott.</a:t>
            </a:r>
          </a:p>
          <a:p>
            <a:r>
              <a:rPr lang="hu-HU" dirty="0" smtClean="0"/>
              <a:t>Megújulás szívben, hitben, Krisztusban és aztán külsőségekben is.</a:t>
            </a:r>
          </a:p>
          <a:p>
            <a:r>
              <a:rPr lang="hu-HU" dirty="0" smtClean="0"/>
              <a:t>Vonzó keresztyénség: nem a jól működtetett intézmény, a laza közeg, a modern zene, a kiváló körülmények, a kényelem, hanem hiteles és szeretetteljes evangélium megélés!</a:t>
            </a:r>
          </a:p>
          <a:p>
            <a:r>
              <a:rPr lang="hu-HU" dirty="0" err="1" smtClean="0"/>
              <a:t>Mt</a:t>
            </a:r>
            <a:r>
              <a:rPr lang="hu-HU" dirty="0" smtClean="0"/>
              <a:t> 5:14 – „Ti </a:t>
            </a:r>
            <a:r>
              <a:rPr lang="hu-HU" dirty="0"/>
              <a:t>vagytok a világ világossága. Nem rejthető el a hegyen épült város.</a:t>
            </a:r>
            <a:r>
              <a:rPr lang="hu-HU" dirty="0" smtClean="0"/>
              <a:t>”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12279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995</Words>
  <Application>Microsoft Office PowerPoint</Application>
  <PresentationFormat>Szélesvásznú</PresentationFormat>
  <Paragraphs>86</Paragraphs>
  <Slides>12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Candara</vt:lpstr>
      <vt:lpstr>Office-téma</vt:lpstr>
      <vt:lpstr>Presbiterek- és szolgálattevők bibliaórája</vt:lpstr>
      <vt:lpstr>512. ének</vt:lpstr>
      <vt:lpstr>Mi a célunk ezzel az alkalommal?</vt:lpstr>
      <vt:lpstr>Mi jut az eszünkbe a képről?</vt:lpstr>
      <vt:lpstr>Mi az egyház?</vt:lpstr>
      <vt:lpstr>Miskolc-Tetemvári Református Egyházközség</vt:lpstr>
      <vt:lpstr>Amit teszünk/tennünk kell</vt:lpstr>
      <vt:lpstr>Nagy veszély:</vt:lpstr>
      <vt:lpstr>Jézus Krisztus: gyere és kövess Engem</vt:lpstr>
      <vt:lpstr>A cél I:</vt:lpstr>
      <vt:lpstr>A cél II:</vt:lpstr>
      <vt:lpstr>455. ének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Presbiterek- és szolgálattevők bibliaórája</dc:title>
  <dc:creator>Almási Ferenc</dc:creator>
  <cp:lastModifiedBy>Almási Ferenc</cp:lastModifiedBy>
  <cp:revision>9</cp:revision>
  <dcterms:created xsi:type="dcterms:W3CDTF">2018-03-11T13:38:59Z</dcterms:created>
  <dcterms:modified xsi:type="dcterms:W3CDTF">2018-03-11T14:54:36Z</dcterms:modified>
</cp:coreProperties>
</file>